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6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2" r:id="rId17"/>
    <p:sldId id="271" r:id="rId18"/>
    <p:sldId id="273" r:id="rId19"/>
    <p:sldId id="274" r:id="rId20"/>
    <p:sldId id="275" r:id="rId21"/>
    <p:sldId id="276" r:id="rId22"/>
    <p:sldId id="277" r:id="rId23"/>
    <p:sldId id="278" r:id="rId24"/>
    <p:sldId id="279" r:id="rId2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34A97"/>
    <a:srgbClr val="AD8B1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1"/>
    <p:restoredTop sz="94620" autoAdjust="0"/>
  </p:normalViewPr>
  <p:slideViewPr>
    <p:cSldViewPr snapToGrid="0" snapToObjects="1">
      <p:cViewPr varScale="1">
        <p:scale>
          <a:sx n="105" d="100"/>
          <a:sy n="105" d="100"/>
        </p:scale>
        <p:origin x="714" y="96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20DB3F1-384C-4BBE-8653-FE2B941F669B}" type="datetimeFigureOut">
              <a:rPr lang="en-US" smtClean="0"/>
              <a:t>8/1/2020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3DE75AA-E858-443C-93D7-BCF6BE9463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354238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Good afternoon.  Thanks for attending this virtual session.  Unfortunately, a virtual haircut is not available with the technology I have.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3DE75AA-E858-443C-93D7-BCF6BE946320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195025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Good afternoon.  Thanks for attending this virtual session.  Unfortunately, a virtual haircut is not available with the technology I have.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3DE75AA-E858-443C-93D7-BCF6BE946320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731707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Thanks for listening.  Here is my contact information if you have questions that we don’t get answered in the next few minutes.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3DE75AA-E858-443C-93D7-BCF6BE946320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81383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2F24B8-57C2-ED4C-B377-81B7E027CFA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FBFC9DF-0760-ED4F-BA7F-08EF5A48C01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bg2">
                    <a:lumMod val="1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28895E2-9A4F-7E41-B42B-292B193260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4DFC2E-4C03-F843-A9FC-726DCED7019C}" type="datetimeFigureOut">
              <a:rPr lang="en-US" smtClean="0"/>
              <a:t>8/1/2020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EC1DB86-6041-1E48-8570-7590FC2737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004FB30-F68C-0441-837F-89E81C5279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6CD0C7-F41D-5149-9B18-977334B9711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665980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ED2F7C-A575-564D-8194-02003F4D12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55E3111-38B7-0C40-8081-D55E0D6A315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bg2">
                    <a:lumMod val="10000"/>
                  </a:schemeClr>
                </a:solidFill>
              </a:defRPr>
            </a:lvl1pPr>
            <a:lvl2pPr>
              <a:defRPr>
                <a:solidFill>
                  <a:schemeClr val="bg2">
                    <a:lumMod val="10000"/>
                  </a:schemeClr>
                </a:solidFill>
              </a:defRPr>
            </a:lvl2pPr>
            <a:lvl3pPr>
              <a:defRPr>
                <a:solidFill>
                  <a:schemeClr val="bg2">
                    <a:lumMod val="10000"/>
                  </a:schemeClr>
                </a:solidFill>
              </a:defRPr>
            </a:lvl3pPr>
            <a:lvl4pPr>
              <a:defRPr>
                <a:solidFill>
                  <a:schemeClr val="bg2">
                    <a:lumMod val="10000"/>
                  </a:schemeClr>
                </a:solidFill>
              </a:defRPr>
            </a:lvl4pPr>
            <a:lvl5pPr>
              <a:defRPr>
                <a:solidFill>
                  <a:schemeClr val="bg2">
                    <a:lumMod val="10000"/>
                  </a:schemeClr>
                </a:solidFill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435D49A-4950-8B49-A985-0A3138E777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4DFC2E-4C03-F843-A9FC-726DCED7019C}" type="datetimeFigureOut">
              <a:rPr lang="en-US" smtClean="0"/>
              <a:t>8/1/2020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838D8EC-1739-984B-9C18-1BE993278D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B761605-866F-254F-8F69-E578247439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6CD0C7-F41D-5149-9B18-977334B9711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900385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24D494-FEBB-F647-B488-5C2B285C7E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FB7EDD7-6A67-B041-A2CF-0E91FB5D9CD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8F98259-B6BE-C143-BB50-12C0704315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4DFC2E-4C03-F843-A9FC-726DCED7019C}" type="datetimeFigureOut">
              <a:rPr lang="en-US" smtClean="0"/>
              <a:t>8/1/2020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F8CDECF-3A43-1E40-A15A-3B964D8D8A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18B9762-0C75-A948-BA1C-AF3C23D4E9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6CD0C7-F41D-5149-9B18-977334B9711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661528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A8B538-A673-FF41-A8D4-FAEC9B9EF5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F01334D-15C3-4743-B9A8-7D1AF67C7DD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>
            <a:lvl1pPr>
              <a:defRPr>
                <a:solidFill>
                  <a:schemeClr val="bg2">
                    <a:lumMod val="10000"/>
                  </a:schemeClr>
                </a:solidFill>
              </a:defRPr>
            </a:lvl1pPr>
            <a:lvl2pPr>
              <a:defRPr>
                <a:solidFill>
                  <a:schemeClr val="bg2">
                    <a:lumMod val="10000"/>
                  </a:schemeClr>
                </a:solidFill>
              </a:defRPr>
            </a:lvl2pPr>
            <a:lvl3pPr>
              <a:defRPr>
                <a:solidFill>
                  <a:schemeClr val="bg2">
                    <a:lumMod val="10000"/>
                  </a:schemeClr>
                </a:solidFill>
              </a:defRPr>
            </a:lvl3pPr>
            <a:lvl4pPr>
              <a:defRPr>
                <a:solidFill>
                  <a:schemeClr val="bg2">
                    <a:lumMod val="10000"/>
                  </a:schemeClr>
                </a:solidFill>
              </a:defRPr>
            </a:lvl4pPr>
            <a:lvl5pPr>
              <a:defRPr>
                <a:solidFill>
                  <a:schemeClr val="bg2">
                    <a:lumMod val="10000"/>
                  </a:schemeClr>
                </a:solidFill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4397F11-5FD1-B047-96C4-E5067320D03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>
            <a:lvl1pPr>
              <a:defRPr>
                <a:solidFill>
                  <a:schemeClr val="bg2">
                    <a:lumMod val="10000"/>
                  </a:schemeClr>
                </a:solidFill>
              </a:defRPr>
            </a:lvl1pPr>
            <a:lvl2pPr>
              <a:defRPr>
                <a:solidFill>
                  <a:schemeClr val="bg2">
                    <a:lumMod val="10000"/>
                  </a:schemeClr>
                </a:solidFill>
              </a:defRPr>
            </a:lvl2pPr>
            <a:lvl3pPr>
              <a:defRPr>
                <a:solidFill>
                  <a:schemeClr val="bg2">
                    <a:lumMod val="10000"/>
                  </a:schemeClr>
                </a:solidFill>
              </a:defRPr>
            </a:lvl3pPr>
            <a:lvl4pPr>
              <a:defRPr>
                <a:solidFill>
                  <a:schemeClr val="bg2">
                    <a:lumMod val="10000"/>
                  </a:schemeClr>
                </a:solidFill>
              </a:defRPr>
            </a:lvl4pPr>
            <a:lvl5pPr>
              <a:defRPr>
                <a:solidFill>
                  <a:schemeClr val="bg2">
                    <a:lumMod val="10000"/>
                  </a:schemeClr>
                </a:solidFill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0BB4074-2D67-8043-962C-E704E0B24B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4DFC2E-4C03-F843-A9FC-726DCED7019C}" type="datetimeFigureOut">
              <a:rPr lang="en-US" smtClean="0"/>
              <a:t>8/1/2020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7F6FBA8-6649-8D43-95E0-5B66ABB476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A800843-DBF4-994E-9E58-34F8C090D2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6CD0C7-F41D-5149-9B18-977334B9711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810618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13052C-02BF-4945-B644-BEB2F8B497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0172E75-A57E-7645-96C1-EA49C4B3251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rgbClr val="AD8B19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A3DB96C-89FB-2C4B-A2D1-BD078FFCC9B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>
            <a:lvl1pPr>
              <a:defRPr>
                <a:solidFill>
                  <a:schemeClr val="bg2">
                    <a:lumMod val="10000"/>
                  </a:schemeClr>
                </a:solidFill>
              </a:defRPr>
            </a:lvl1pPr>
            <a:lvl2pPr>
              <a:defRPr>
                <a:solidFill>
                  <a:schemeClr val="bg2">
                    <a:lumMod val="10000"/>
                  </a:schemeClr>
                </a:solidFill>
              </a:defRPr>
            </a:lvl2pPr>
            <a:lvl3pPr>
              <a:defRPr>
                <a:solidFill>
                  <a:schemeClr val="bg2">
                    <a:lumMod val="10000"/>
                  </a:schemeClr>
                </a:solidFill>
              </a:defRPr>
            </a:lvl3pPr>
            <a:lvl4pPr>
              <a:defRPr>
                <a:solidFill>
                  <a:schemeClr val="bg2">
                    <a:lumMod val="10000"/>
                  </a:schemeClr>
                </a:solidFill>
              </a:defRPr>
            </a:lvl4pPr>
            <a:lvl5pPr>
              <a:defRPr>
                <a:solidFill>
                  <a:schemeClr val="bg2">
                    <a:lumMod val="10000"/>
                  </a:schemeClr>
                </a:solidFill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E417B94-2D85-B144-826F-CC96E66FF60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rgbClr val="AD8B19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99F03D2-2E08-5849-8C64-11F53B04D29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>
            <a:lvl1pPr>
              <a:defRPr>
                <a:solidFill>
                  <a:schemeClr val="bg2">
                    <a:lumMod val="10000"/>
                  </a:schemeClr>
                </a:solidFill>
              </a:defRPr>
            </a:lvl1pPr>
            <a:lvl2pPr>
              <a:defRPr>
                <a:solidFill>
                  <a:schemeClr val="bg2">
                    <a:lumMod val="10000"/>
                  </a:schemeClr>
                </a:solidFill>
              </a:defRPr>
            </a:lvl2pPr>
            <a:lvl3pPr>
              <a:defRPr>
                <a:solidFill>
                  <a:schemeClr val="bg2">
                    <a:lumMod val="10000"/>
                  </a:schemeClr>
                </a:solidFill>
              </a:defRPr>
            </a:lvl3pPr>
            <a:lvl4pPr>
              <a:defRPr>
                <a:solidFill>
                  <a:schemeClr val="bg2">
                    <a:lumMod val="10000"/>
                  </a:schemeClr>
                </a:solidFill>
              </a:defRPr>
            </a:lvl4pPr>
            <a:lvl5pPr>
              <a:defRPr>
                <a:solidFill>
                  <a:schemeClr val="bg2">
                    <a:lumMod val="10000"/>
                  </a:schemeClr>
                </a:solidFill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81049A35-E5B7-A249-A6F8-61B66E6E4B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4DFC2E-4C03-F843-A9FC-726DCED7019C}" type="datetimeFigureOut">
              <a:rPr lang="en-US" smtClean="0"/>
              <a:t>8/1/2020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113CD6A-DE4A-AF4D-9842-C164340B95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4194165-8E30-9547-B87D-AE182C03A6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6CD0C7-F41D-5149-9B18-977334B9711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08488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879C5F-C60C-A84F-99D7-CDFC7486F5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0E81A2C-30B1-914E-9470-A1D84E620C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4DFC2E-4C03-F843-A9FC-726DCED7019C}" type="datetimeFigureOut">
              <a:rPr lang="en-US" smtClean="0"/>
              <a:t>8/1/2020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FBC91E3-E1AF-0B43-9563-8AB5858BD6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61840F8-8DAB-1849-BAFA-5DED32DA9D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6CD0C7-F41D-5149-9B18-977334B9711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173602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3A0070D-1687-8D43-9AA0-925B4629DF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4DFC2E-4C03-F843-A9FC-726DCED7019C}" type="datetimeFigureOut">
              <a:rPr lang="en-US" smtClean="0"/>
              <a:t>8/1/2020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D79B104-9C42-974D-8699-1236EE3E53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E0728DC-CE0B-4246-B040-EE263996EA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6CD0C7-F41D-5149-9B18-977334B9711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707939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2BF9AC-234C-5041-AD78-989A660BCE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>
                <a:solidFill>
                  <a:srgbClr val="AD8B19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73571E5-D473-D541-9365-56BB6C661D0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>
                <a:solidFill>
                  <a:schemeClr val="bg2">
                    <a:lumMod val="10000"/>
                  </a:schemeClr>
                </a:solidFill>
              </a:defRPr>
            </a:lvl1pPr>
            <a:lvl2pPr>
              <a:defRPr sz="2800">
                <a:solidFill>
                  <a:schemeClr val="bg2">
                    <a:lumMod val="10000"/>
                  </a:schemeClr>
                </a:solidFill>
              </a:defRPr>
            </a:lvl2pPr>
            <a:lvl3pPr>
              <a:defRPr sz="2400">
                <a:solidFill>
                  <a:schemeClr val="bg2">
                    <a:lumMod val="10000"/>
                  </a:schemeClr>
                </a:solidFill>
              </a:defRPr>
            </a:lvl3pPr>
            <a:lvl4pPr>
              <a:defRPr sz="2000">
                <a:solidFill>
                  <a:schemeClr val="bg2">
                    <a:lumMod val="10000"/>
                  </a:schemeClr>
                </a:solidFill>
              </a:defRPr>
            </a:lvl4pPr>
            <a:lvl5pPr>
              <a:defRPr sz="2000">
                <a:solidFill>
                  <a:schemeClr val="bg2">
                    <a:lumMod val="10000"/>
                  </a:schemeClr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E1854F4-48D6-EB48-905D-09062AC560D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55A02F8-8949-D04B-9311-B9E77ADF6F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4DFC2E-4C03-F843-A9FC-726DCED7019C}" type="datetimeFigureOut">
              <a:rPr lang="en-US" smtClean="0"/>
              <a:t>8/1/2020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AAC7078-84BD-6340-BF76-E64BA30829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83D3E50-F962-D242-B854-89D2C5FC44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6CD0C7-F41D-5149-9B18-977334B9711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910057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50452E-FF55-5E4F-B558-A3E9C05E20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C39595C-94C3-F645-B44B-A0FA3991344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8B38C29-0947-0549-B236-89A200BB116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>
                <a:solidFill>
                  <a:srgbClr val="AD8B19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2EB6CFE-D7BA-764E-8DD3-7B67D40789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4DFC2E-4C03-F843-A9FC-726DCED7019C}" type="datetimeFigureOut">
              <a:rPr lang="en-US" smtClean="0"/>
              <a:t>8/1/2020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558B720-4B8E-E941-AABC-6B11D5A12F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6651B12-ACE7-0A49-9CE5-836B6E1E66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6CD0C7-F41D-5149-9B18-977334B9711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301208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jp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81A5A4F-CBC9-DD43-9BE4-95519F86D6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71716" y="365125"/>
            <a:ext cx="10282084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B89AFCC-01D2-9B45-8693-8203C29D905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EDF91E8-859B-2D42-83DE-517A33576C3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54DFC2E-4C03-F843-A9FC-726DCED7019C}" type="datetimeFigureOut">
              <a:rPr lang="en-US" smtClean="0"/>
              <a:t>8/1/2020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B9DF452-D5FF-1646-96E5-201A945C8CF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31A2B11-440F-2643-ABEF-0C8CAB78506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D6CD0C7-F41D-5149-9B18-977334B9711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68819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rgbClr val="134A97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creativecommons.org/licenses/by-sa/3.0/" TargetMode="External"/><Relationship Id="rId4" Type="http://schemas.openxmlformats.org/officeDocument/2006/relationships/hyperlink" Target="https://en.wikipedia.org/wiki/File:Blue_question_mark_(italic).svg" TargetMode="Externa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3363397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DCE0D29D-5BB6-471C-AFC5-600AFAD7BAC0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0474" y="298582"/>
            <a:ext cx="5207964" cy="5636392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9F30F986-3084-4AFD-9135-D7A46E8F5087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8439" y="298582"/>
            <a:ext cx="5231788" cy="5636392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DE51E7F0-35D3-45CD-A63B-6DB3FFDD68C7}"/>
              </a:ext>
            </a:extLst>
          </p:cNvPr>
          <p:cNvSpPr txBox="1"/>
          <p:nvPr/>
        </p:nvSpPr>
        <p:spPr>
          <a:xfrm>
            <a:off x="5615796" y="534838"/>
            <a:ext cx="2260555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/>
              <a:t>Generator</a:t>
            </a:r>
          </a:p>
          <a:p>
            <a:r>
              <a:rPr lang="en-US" sz="3200" b="1" dirty="0"/>
              <a:t>Sub-Trees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E850814-D156-4AE9-843C-B98D1BE399AF}"/>
              </a:ext>
            </a:extLst>
          </p:cNvPr>
          <p:cNvSpPr txBox="1"/>
          <p:nvPr/>
        </p:nvSpPr>
        <p:spPr>
          <a:xfrm>
            <a:off x="4642352" y="1820845"/>
            <a:ext cx="71526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OR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44113E4-CDC8-4F75-A188-1D7A699C1428}"/>
              </a:ext>
            </a:extLst>
          </p:cNvPr>
          <p:cNvSpPr txBox="1"/>
          <p:nvPr/>
        </p:nvSpPr>
        <p:spPr>
          <a:xfrm>
            <a:off x="9850316" y="1820845"/>
            <a:ext cx="71526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OR</a:t>
            </a:r>
          </a:p>
        </p:txBody>
      </p:sp>
    </p:spTree>
    <p:extLst>
      <p:ext uri="{BB962C8B-B14F-4D97-AF65-F5344CB8AC3E}">
        <p14:creationId xmlns:p14="http://schemas.microsoft.com/office/powerpoint/2010/main" val="289651816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42ADB2-35C9-4508-BB10-EAD57AFDD1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FTA Results</a:t>
            </a:r>
          </a:p>
        </p:txBody>
      </p:sp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94020D5F-24F8-4752-9808-BA03377B984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93754944"/>
              </p:ext>
            </p:extLst>
          </p:nvPr>
        </p:nvGraphicFramePr>
        <p:xfrm>
          <a:off x="1166003" y="1822450"/>
          <a:ext cx="9737784" cy="1889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492924">
                  <a:extLst>
                    <a:ext uri="{9D8B030D-6E8A-4147-A177-3AD203B41FA5}">
                      <a16:colId xmlns:a16="http://schemas.microsoft.com/office/drawing/2014/main" val="3518675187"/>
                    </a:ext>
                  </a:extLst>
                </a:gridCol>
                <a:gridCol w="2734574">
                  <a:extLst>
                    <a:ext uri="{9D8B030D-6E8A-4147-A177-3AD203B41FA5}">
                      <a16:colId xmlns:a16="http://schemas.microsoft.com/office/drawing/2014/main" val="1428893294"/>
                    </a:ext>
                  </a:extLst>
                </a:gridCol>
                <a:gridCol w="2510286">
                  <a:extLst>
                    <a:ext uri="{9D8B030D-6E8A-4147-A177-3AD203B41FA5}">
                      <a16:colId xmlns:a16="http://schemas.microsoft.com/office/drawing/2014/main" val="193085587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2800" dirty="0"/>
                        <a:t>Test Interval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4 years </a:t>
                      </a:r>
                    </a:p>
                    <a:p>
                      <a:pPr algn="ctr"/>
                      <a:r>
                        <a:rPr lang="en-US" sz="2800" dirty="0"/>
                        <a:t>(current)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1 year </a:t>
                      </a:r>
                    </a:p>
                    <a:p>
                      <a:pPr algn="ctr"/>
                      <a:r>
                        <a:rPr lang="en-US" sz="2800" dirty="0"/>
                        <a:t>(proposed)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6820512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800" dirty="0"/>
                        <a:t>PFD (probability of failure on demand)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3x10-1 (0.3)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dirty="0"/>
                        <a:t>1x10-1 (0.1)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52609798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0707663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58926F-0D6E-4F68-ACAC-AC2418AD8D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825984"/>
          </a:xfrm>
        </p:spPr>
        <p:txBody>
          <a:bodyPr>
            <a:normAutofit fontScale="90000"/>
          </a:bodyPr>
          <a:lstStyle/>
          <a:p>
            <a:r>
              <a:rPr lang="en-US" dirty="0"/>
              <a:t>Surely a system with redundancy, weekly test runs, quarterly PM, and annual proof tests should give a lower PFD.  Why not?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2210548-1108-47C2-94D0-88271D33BDF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320505"/>
            <a:ext cx="10515600" cy="3856457"/>
          </a:xfrm>
        </p:spPr>
        <p:txBody>
          <a:bodyPr>
            <a:normAutofit lnSpcReduction="10000"/>
          </a:bodyPr>
          <a:lstStyle/>
          <a:p>
            <a:r>
              <a:rPr lang="en-US" dirty="0"/>
              <a:t>The culprits are </a:t>
            </a:r>
          </a:p>
          <a:p>
            <a:pPr lvl="1"/>
            <a:r>
              <a:rPr lang="en-US" dirty="0"/>
              <a:t>Common cause, </a:t>
            </a:r>
          </a:p>
          <a:p>
            <a:pPr lvl="1"/>
            <a:r>
              <a:rPr lang="en-US" dirty="0"/>
              <a:t>Weekly test run coverage, </a:t>
            </a:r>
          </a:p>
          <a:p>
            <a:pPr lvl="1"/>
            <a:r>
              <a:rPr lang="en-US" dirty="0"/>
              <a:t>Quarterly PM coverage</a:t>
            </a:r>
          </a:p>
          <a:p>
            <a:pPr lvl="1"/>
            <a:r>
              <a:rPr lang="en-US" dirty="0"/>
              <a:t>4-year full functional proof test interval (current)</a:t>
            </a:r>
          </a:p>
          <a:p>
            <a:pPr lvl="1"/>
            <a:r>
              <a:rPr lang="en-US" dirty="0"/>
              <a:t>Large number of relays in the control circuits</a:t>
            </a:r>
          </a:p>
          <a:p>
            <a:pPr lvl="1"/>
            <a:r>
              <a:rPr lang="en-US" dirty="0"/>
              <a:t>Human error in adjusting setpoints for electrical safety (voltage, current)</a:t>
            </a:r>
          </a:p>
          <a:p>
            <a:pPr lvl="1"/>
            <a:r>
              <a:rPr lang="en-US" dirty="0"/>
              <a:t>Spurious trips from electrical safety devices</a:t>
            </a:r>
          </a:p>
        </p:txBody>
      </p:sp>
    </p:spTree>
    <p:extLst>
      <p:ext uri="{BB962C8B-B14F-4D97-AF65-F5344CB8AC3E}">
        <p14:creationId xmlns:p14="http://schemas.microsoft.com/office/powerpoint/2010/main" val="16914370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5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750"/>
                            </p:stCondLst>
                            <p:childTnLst>
                              <p:par>
                                <p:cTn id="14" presetID="1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1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250"/>
                            </p:stCondLst>
                            <p:childTnLst>
                              <p:par>
                                <p:cTn id="20" presetID="1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1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750"/>
                            </p:stCondLst>
                            <p:childTnLst>
                              <p:par>
                                <p:cTn id="26" presetID="1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4FCD8F-9C5D-4C84-B115-4D427BA751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Common Cause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0AFEEDE-1959-4DE3-A472-83102F6A801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One failure disables two or more seemingly redundant systems, e.g., </a:t>
            </a:r>
          </a:p>
          <a:p>
            <a:pPr lvl="1"/>
            <a:r>
              <a:rPr lang="en-US" sz="2800" dirty="0"/>
              <a:t>Power from Gen A </a:t>
            </a:r>
          </a:p>
          <a:p>
            <a:pPr lvl="1"/>
            <a:r>
              <a:rPr lang="en-US" sz="2800" dirty="0"/>
              <a:t>Power from Gen B</a:t>
            </a:r>
          </a:p>
          <a:p>
            <a:r>
              <a:rPr lang="en-US" sz="3200" dirty="0"/>
              <a:t>Examples:</a:t>
            </a:r>
          </a:p>
          <a:p>
            <a:pPr lvl="1"/>
            <a:r>
              <a:rPr lang="en-US" sz="2800" dirty="0"/>
              <a:t>Genset parts from same manufacturers</a:t>
            </a:r>
          </a:p>
          <a:p>
            <a:pPr lvl="1"/>
            <a:r>
              <a:rPr lang="en-US" sz="2800" dirty="0"/>
              <a:t>Maintained by same technicians (human error)</a:t>
            </a:r>
          </a:p>
        </p:txBody>
      </p:sp>
    </p:spTree>
    <p:extLst>
      <p:ext uri="{BB962C8B-B14F-4D97-AF65-F5344CB8AC3E}">
        <p14:creationId xmlns:p14="http://schemas.microsoft.com/office/powerpoint/2010/main" val="19434037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 bldLvl="2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1EB9CF7C-A099-40BA-86BE-87CBA5437F33}"/>
              </a:ext>
            </a:extLst>
          </p:cNvPr>
          <p:cNvPicPr>
            <a:picLocks noGrp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36167" y="422694"/>
            <a:ext cx="5943600" cy="6012611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FEB1A01F-0D1C-4D05-AB39-37B1D1237A5E}"/>
              </a:ext>
            </a:extLst>
          </p:cNvPr>
          <p:cNvSpPr txBox="1"/>
          <p:nvPr/>
        </p:nvSpPr>
        <p:spPr>
          <a:xfrm>
            <a:off x="8307237" y="345057"/>
            <a:ext cx="326082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/>
              <a:t>FTA Top Event</a:t>
            </a:r>
          </a:p>
        </p:txBody>
      </p:sp>
      <p:sp>
        <p:nvSpPr>
          <p:cNvPr id="2" name="Oval 1">
            <a:extLst>
              <a:ext uri="{FF2B5EF4-FFF2-40B4-BE49-F238E27FC236}">
                <a16:creationId xmlns:a16="http://schemas.microsoft.com/office/drawing/2014/main" id="{C099E048-75D9-46D6-A17C-8DC6B323C385}"/>
              </a:ext>
            </a:extLst>
          </p:cNvPr>
          <p:cNvSpPr/>
          <p:nvPr/>
        </p:nvSpPr>
        <p:spPr>
          <a:xfrm>
            <a:off x="1595887" y="1940943"/>
            <a:ext cx="2932981" cy="2932981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F5B3BFD-FB62-4912-9033-21394869D296}"/>
              </a:ext>
            </a:extLst>
          </p:cNvPr>
          <p:cNvSpPr txBox="1"/>
          <p:nvPr/>
        </p:nvSpPr>
        <p:spPr>
          <a:xfrm>
            <a:off x="1112808" y="1329964"/>
            <a:ext cx="306846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</a:rPr>
              <a:t>Common Cause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1EBF529-D843-455E-B4B6-3BCFA88E59DB}"/>
              </a:ext>
            </a:extLst>
          </p:cNvPr>
          <p:cNvSpPr txBox="1"/>
          <p:nvPr/>
        </p:nvSpPr>
        <p:spPr>
          <a:xfrm>
            <a:off x="6146687" y="1417723"/>
            <a:ext cx="71526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OR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A5E7A1A-B673-406A-A463-6BDDB83A9371}"/>
              </a:ext>
            </a:extLst>
          </p:cNvPr>
          <p:cNvSpPr txBox="1"/>
          <p:nvPr/>
        </p:nvSpPr>
        <p:spPr>
          <a:xfrm>
            <a:off x="6043175" y="3434750"/>
            <a:ext cx="98456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AND</a:t>
            </a:r>
          </a:p>
        </p:txBody>
      </p:sp>
    </p:spTree>
    <p:extLst>
      <p:ext uri="{BB962C8B-B14F-4D97-AF65-F5344CB8AC3E}">
        <p14:creationId xmlns:p14="http://schemas.microsoft.com/office/powerpoint/2010/main" val="8381946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DCE0D29D-5BB6-471C-AFC5-600AFAD7BAC0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0474" y="298582"/>
            <a:ext cx="5207964" cy="5636392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9F30F986-3084-4AFD-9135-D7A46E8F5087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8439" y="298582"/>
            <a:ext cx="5231788" cy="5636392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DE51E7F0-35D3-45CD-A63B-6DB3FFDD68C7}"/>
              </a:ext>
            </a:extLst>
          </p:cNvPr>
          <p:cNvSpPr txBox="1"/>
          <p:nvPr/>
        </p:nvSpPr>
        <p:spPr>
          <a:xfrm>
            <a:off x="5615796" y="534838"/>
            <a:ext cx="2165978" cy="206210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b="1" dirty="0"/>
              <a:t>Common </a:t>
            </a:r>
          </a:p>
          <a:p>
            <a:pPr algn="ctr"/>
            <a:r>
              <a:rPr lang="en-US" sz="3200" b="1" dirty="0"/>
              <a:t>Cause </a:t>
            </a:r>
          </a:p>
          <a:p>
            <a:pPr algn="ctr"/>
            <a:r>
              <a:rPr lang="en-US" sz="3200" b="1" dirty="0"/>
              <a:t>Failures</a:t>
            </a:r>
          </a:p>
          <a:p>
            <a:pPr algn="ctr"/>
            <a:r>
              <a:rPr lang="en-US" sz="3200" b="1" dirty="0"/>
              <a:t>CCF</a:t>
            </a:r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948E9618-8DA0-425D-9339-83A31F97B140}"/>
              </a:ext>
            </a:extLst>
          </p:cNvPr>
          <p:cNvGrpSpPr/>
          <p:nvPr/>
        </p:nvGrpSpPr>
        <p:grpSpPr>
          <a:xfrm>
            <a:off x="1708030" y="5506995"/>
            <a:ext cx="6200002" cy="992038"/>
            <a:chOff x="1708030" y="5506995"/>
            <a:chExt cx="6200002" cy="992038"/>
          </a:xfrm>
        </p:grpSpPr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42C8D515-7778-41BC-900C-0E5F1146D6CC}"/>
                </a:ext>
              </a:extLst>
            </p:cNvPr>
            <p:cNvSpPr/>
            <p:nvPr/>
          </p:nvSpPr>
          <p:spPr>
            <a:xfrm>
              <a:off x="1708030" y="5506995"/>
              <a:ext cx="992038" cy="992038"/>
            </a:xfrm>
            <a:prstGeom prst="ellipse">
              <a:avLst/>
            </a:prstGeom>
            <a:noFill/>
            <a:ln w="762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>
                  <a:solidFill>
                    <a:srgbClr val="FF0000"/>
                  </a:solidFill>
                </a:rPr>
                <a:t>CCF1</a:t>
              </a:r>
            </a:p>
          </p:txBody>
        </p:sp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347C889A-587A-4C3B-A885-6153AAF7E3E0}"/>
                </a:ext>
              </a:extLst>
            </p:cNvPr>
            <p:cNvSpPr/>
            <p:nvPr/>
          </p:nvSpPr>
          <p:spPr>
            <a:xfrm>
              <a:off x="6915994" y="5506995"/>
              <a:ext cx="992038" cy="992038"/>
            </a:xfrm>
            <a:prstGeom prst="ellipse">
              <a:avLst/>
            </a:prstGeom>
            <a:noFill/>
            <a:ln w="762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>
                  <a:solidFill>
                    <a:srgbClr val="FF0000"/>
                  </a:solidFill>
                </a:rPr>
                <a:t>CCF1</a:t>
              </a:r>
            </a:p>
          </p:txBody>
        </p: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E910E14E-C86E-43E3-A8AD-2BAAE56304DA}"/>
              </a:ext>
            </a:extLst>
          </p:cNvPr>
          <p:cNvGrpSpPr/>
          <p:nvPr/>
        </p:nvGrpSpPr>
        <p:grpSpPr>
          <a:xfrm>
            <a:off x="3378437" y="5506995"/>
            <a:ext cx="6211915" cy="992038"/>
            <a:chOff x="3378437" y="5506995"/>
            <a:chExt cx="6211915" cy="992038"/>
          </a:xfrm>
        </p:grpSpPr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ADD9ED86-7FDF-4ACD-B7B3-E19C6F0DD77D}"/>
                </a:ext>
              </a:extLst>
            </p:cNvPr>
            <p:cNvSpPr/>
            <p:nvPr/>
          </p:nvSpPr>
          <p:spPr>
            <a:xfrm>
              <a:off x="3378437" y="5506995"/>
              <a:ext cx="992038" cy="992038"/>
            </a:xfrm>
            <a:prstGeom prst="ellipse">
              <a:avLst/>
            </a:prstGeom>
            <a:noFill/>
            <a:ln w="7620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>
                  <a:solidFill>
                    <a:srgbClr val="FF0000"/>
                  </a:solidFill>
                </a:rPr>
                <a:t>CCF2</a:t>
              </a:r>
            </a:p>
          </p:txBody>
        </p:sp>
        <p:sp>
          <p:nvSpPr>
            <p:cNvPr id="9" name="Oval 8">
              <a:extLst>
                <a:ext uri="{FF2B5EF4-FFF2-40B4-BE49-F238E27FC236}">
                  <a16:creationId xmlns:a16="http://schemas.microsoft.com/office/drawing/2014/main" id="{580581C8-847C-48CA-BFE5-7C2293253C7B}"/>
                </a:ext>
              </a:extLst>
            </p:cNvPr>
            <p:cNvSpPr/>
            <p:nvPr/>
          </p:nvSpPr>
          <p:spPr>
            <a:xfrm>
              <a:off x="8598314" y="5506995"/>
              <a:ext cx="992038" cy="992038"/>
            </a:xfrm>
            <a:prstGeom prst="ellipse">
              <a:avLst/>
            </a:prstGeom>
            <a:noFill/>
            <a:ln w="7620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>
                  <a:solidFill>
                    <a:srgbClr val="FF0000"/>
                  </a:solidFill>
                </a:rPr>
                <a:t>CCF2</a:t>
              </a:r>
            </a:p>
          </p:txBody>
        </p: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9AC6A216-D58C-4B49-8523-3CA2E6BD9131}"/>
              </a:ext>
            </a:extLst>
          </p:cNvPr>
          <p:cNvGrpSpPr/>
          <p:nvPr/>
        </p:nvGrpSpPr>
        <p:grpSpPr>
          <a:xfrm>
            <a:off x="389277" y="1155939"/>
            <a:ext cx="1655183" cy="4847074"/>
            <a:chOff x="389277" y="1155939"/>
            <a:chExt cx="1655183" cy="4847074"/>
          </a:xfrm>
        </p:grpSpPr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0780590D-DBBA-4097-9431-508A9323647B}"/>
                </a:ext>
              </a:extLst>
            </p:cNvPr>
            <p:cNvSpPr txBox="1"/>
            <p:nvPr/>
          </p:nvSpPr>
          <p:spPr>
            <a:xfrm>
              <a:off x="389277" y="1155939"/>
              <a:ext cx="1655183" cy="1815882"/>
            </a:xfrm>
            <a:prstGeom prst="rect">
              <a:avLst/>
            </a:prstGeom>
            <a:noFill/>
            <a:ln w="28575"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dirty="0"/>
                <a:t>Located farther down in the tree</a:t>
              </a:r>
            </a:p>
          </p:txBody>
        </p:sp>
        <p:cxnSp>
          <p:nvCxnSpPr>
            <p:cNvPr id="12" name="Connector: Elbow 11">
              <a:extLst>
                <a:ext uri="{FF2B5EF4-FFF2-40B4-BE49-F238E27FC236}">
                  <a16:creationId xmlns:a16="http://schemas.microsoft.com/office/drawing/2014/main" id="{D48DB3DC-04E5-43B4-9BC5-F6EB0E48F1DE}"/>
                </a:ext>
              </a:extLst>
            </p:cNvPr>
            <p:cNvCxnSpPr>
              <a:stCxn id="10" idx="2"/>
              <a:endCxn id="6" idx="2"/>
            </p:cNvCxnSpPr>
            <p:nvPr/>
          </p:nvCxnSpPr>
          <p:spPr>
            <a:xfrm rot="16200000" flipH="1">
              <a:off x="-53147" y="4241836"/>
              <a:ext cx="3031193" cy="491161"/>
            </a:xfrm>
            <a:prstGeom prst="bentConnector2">
              <a:avLst/>
            </a:prstGeom>
            <a:ln w="28575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3" name="TextBox 12">
            <a:extLst>
              <a:ext uri="{FF2B5EF4-FFF2-40B4-BE49-F238E27FC236}">
                <a16:creationId xmlns:a16="http://schemas.microsoft.com/office/drawing/2014/main" id="{E66EFFB6-2DAE-4BBE-A049-43D9533342B9}"/>
              </a:ext>
            </a:extLst>
          </p:cNvPr>
          <p:cNvSpPr txBox="1"/>
          <p:nvPr/>
        </p:nvSpPr>
        <p:spPr>
          <a:xfrm>
            <a:off x="9843473" y="1802270"/>
            <a:ext cx="71526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OR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94D607DE-84B6-4F91-ABEE-2D5B4D848188}"/>
              </a:ext>
            </a:extLst>
          </p:cNvPr>
          <p:cNvSpPr txBox="1"/>
          <p:nvPr/>
        </p:nvSpPr>
        <p:spPr>
          <a:xfrm>
            <a:off x="4628939" y="1807370"/>
            <a:ext cx="71526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OR</a:t>
            </a:r>
          </a:p>
        </p:txBody>
      </p:sp>
    </p:spTree>
    <p:extLst>
      <p:ext uri="{BB962C8B-B14F-4D97-AF65-F5344CB8AC3E}">
        <p14:creationId xmlns:p14="http://schemas.microsoft.com/office/powerpoint/2010/main" val="32508342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39D1C6E-793D-493F-9A45-5BDA26528FE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65957" y="309062"/>
            <a:ext cx="3776004" cy="6126243"/>
          </a:xfrm>
          <a:prstGeom prst="rect">
            <a:avLst/>
          </a:prstGeom>
        </p:spPr>
      </p:pic>
      <p:sp>
        <p:nvSpPr>
          <p:cNvPr id="4" name="Title 1">
            <a:extLst>
              <a:ext uri="{FF2B5EF4-FFF2-40B4-BE49-F238E27FC236}">
                <a16:creationId xmlns:a16="http://schemas.microsoft.com/office/drawing/2014/main" id="{6B8A4237-C0B4-4651-9777-55B106304CA9}"/>
              </a:ext>
            </a:extLst>
          </p:cNvPr>
          <p:cNvSpPr txBox="1">
            <a:spLocks/>
          </p:cNvSpPr>
          <p:nvPr/>
        </p:nvSpPr>
        <p:spPr>
          <a:xfrm>
            <a:off x="817003" y="642578"/>
            <a:ext cx="4863860" cy="255060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rgbClr val="134A97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Example of Common Cause for Redundant Equipment</a:t>
            </a: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08FE1D3D-449F-44C8-85D8-31B2189D44A7}"/>
              </a:ext>
            </a:extLst>
          </p:cNvPr>
          <p:cNvSpPr/>
          <p:nvPr/>
        </p:nvSpPr>
        <p:spPr>
          <a:xfrm>
            <a:off x="5486400" y="4261449"/>
            <a:ext cx="3096883" cy="2231426"/>
          </a:xfrm>
          <a:prstGeom prst="roundRect">
            <a:avLst/>
          </a:prstGeom>
          <a:noFill/>
          <a:ln w="28575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C9D6746B-0A33-4131-8ABF-66A093F52BCC}"/>
              </a:ext>
            </a:extLst>
          </p:cNvPr>
          <p:cNvSpPr/>
          <p:nvPr/>
        </p:nvSpPr>
        <p:spPr>
          <a:xfrm>
            <a:off x="8333118" y="2260121"/>
            <a:ext cx="1371600" cy="2078966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51B5C56-BD2E-4BFE-A050-C2D6E49F6F2E}"/>
              </a:ext>
            </a:extLst>
          </p:cNvPr>
          <p:cNvSpPr txBox="1"/>
          <p:nvPr/>
        </p:nvSpPr>
        <p:spPr>
          <a:xfrm>
            <a:off x="7057141" y="1199072"/>
            <a:ext cx="71526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OR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0061B2B-29AD-4C1A-9E9A-5B74C96F913E}"/>
              </a:ext>
            </a:extLst>
          </p:cNvPr>
          <p:cNvSpPr txBox="1"/>
          <p:nvPr/>
        </p:nvSpPr>
        <p:spPr>
          <a:xfrm>
            <a:off x="5603717" y="3167390"/>
            <a:ext cx="98456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AND</a:t>
            </a: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876DD90D-C66C-4D6D-8B7F-E6DF37B2DFC7}"/>
              </a:ext>
            </a:extLst>
          </p:cNvPr>
          <p:cNvGrpSpPr/>
          <p:nvPr/>
        </p:nvGrpSpPr>
        <p:grpSpPr>
          <a:xfrm>
            <a:off x="5638117" y="1672290"/>
            <a:ext cx="370887" cy="848149"/>
            <a:chOff x="3746734" y="3180272"/>
            <a:chExt cx="370887" cy="848149"/>
          </a:xfrm>
        </p:grpSpPr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15DC85A6-600A-4EC5-9169-59E463A353A8}"/>
                </a:ext>
              </a:extLst>
            </p:cNvPr>
            <p:cNvSpPr txBox="1"/>
            <p:nvPr/>
          </p:nvSpPr>
          <p:spPr>
            <a:xfrm>
              <a:off x="3746734" y="3180272"/>
              <a:ext cx="317716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/>
                <a:t>(</a:t>
              </a: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308AB0F3-7566-46FA-BF30-BD8BB5AF18FD}"/>
                </a:ext>
              </a:extLst>
            </p:cNvPr>
            <p:cNvSpPr txBox="1"/>
            <p:nvPr/>
          </p:nvSpPr>
          <p:spPr>
            <a:xfrm>
              <a:off x="3799905" y="3505201"/>
              <a:ext cx="317716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/>
                <a:t>)</a:t>
              </a:r>
            </a:p>
          </p:txBody>
        </p: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F489675D-8A75-46D4-AF23-AE4104EB0E4A}"/>
              </a:ext>
            </a:extLst>
          </p:cNvPr>
          <p:cNvGrpSpPr/>
          <p:nvPr/>
        </p:nvGrpSpPr>
        <p:grpSpPr>
          <a:xfrm>
            <a:off x="9536912" y="1626276"/>
            <a:ext cx="370887" cy="848149"/>
            <a:chOff x="3746734" y="3180272"/>
            <a:chExt cx="370887" cy="848149"/>
          </a:xfrm>
        </p:grpSpPr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E51F4C37-05FC-43DD-9FA2-7D6B6A1D5704}"/>
                </a:ext>
              </a:extLst>
            </p:cNvPr>
            <p:cNvSpPr txBox="1"/>
            <p:nvPr/>
          </p:nvSpPr>
          <p:spPr>
            <a:xfrm>
              <a:off x="3746734" y="3180272"/>
              <a:ext cx="317716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/>
                <a:t>(</a:t>
              </a: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A679A3CA-97C6-4250-8270-BFAEE3C4E65C}"/>
                </a:ext>
              </a:extLst>
            </p:cNvPr>
            <p:cNvSpPr txBox="1"/>
            <p:nvPr/>
          </p:nvSpPr>
          <p:spPr>
            <a:xfrm>
              <a:off x="3799905" y="3505201"/>
              <a:ext cx="317716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/>
                <a:t>)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6728210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BC643D-6F65-44EF-9B1E-DF5E8E0FB1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48906" y="365125"/>
            <a:ext cx="10404894" cy="1325563"/>
          </a:xfrm>
        </p:spPr>
        <p:txBody>
          <a:bodyPr/>
          <a:lstStyle/>
          <a:p>
            <a:r>
              <a:rPr lang="en-US" dirty="0"/>
              <a:t>Coverage for weekly, quarterly, and 4-year tests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14FCC9C-CEA5-4E22-8C8A-79DE8C2DAF3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dirty="0"/>
              <a:t>Coverage is the fraction of failures that a given test can detect.</a:t>
            </a:r>
          </a:p>
          <a:p>
            <a:r>
              <a:rPr lang="en-US" dirty="0"/>
              <a:t>Weekly test</a:t>
            </a:r>
          </a:p>
          <a:p>
            <a:pPr lvl="1"/>
            <a:r>
              <a:rPr lang="en-US" sz="2800" dirty="0"/>
              <a:t>Generator diesel engine starts – know that 1oo2 battery and 1oo2 starters are working.  Don’t know the status of each battery or each starter.</a:t>
            </a:r>
          </a:p>
          <a:p>
            <a:r>
              <a:rPr lang="en-US" dirty="0"/>
              <a:t>Quarterly PM – oil change, some inspections</a:t>
            </a:r>
          </a:p>
          <a:p>
            <a:r>
              <a:rPr lang="en-US" dirty="0"/>
              <a:t>4-year full functional proof test interval (current)</a:t>
            </a:r>
          </a:p>
          <a:p>
            <a:pPr lvl="1"/>
            <a:r>
              <a:rPr lang="en-US" sz="2800" dirty="0"/>
              <a:t>Many hidden failures cannot be detected until full functional test</a:t>
            </a:r>
          </a:p>
        </p:txBody>
      </p:sp>
    </p:spTree>
    <p:extLst>
      <p:ext uri="{BB962C8B-B14F-4D97-AF65-F5344CB8AC3E}">
        <p14:creationId xmlns:p14="http://schemas.microsoft.com/office/powerpoint/2010/main" val="23016911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E790C4-5F76-4AC8-B0E4-750F407D5B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57532" y="365125"/>
            <a:ext cx="10396268" cy="1325563"/>
          </a:xfrm>
        </p:spPr>
        <p:txBody>
          <a:bodyPr>
            <a:normAutofit/>
          </a:bodyPr>
          <a:lstStyle/>
          <a:p>
            <a:r>
              <a:rPr lang="en-US" dirty="0"/>
              <a:t>Large number of relays in the control circuits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589C1ED-C532-48FA-865E-D8DC26AEA4A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Opportunities for loose wires to cause spurious trips</a:t>
            </a:r>
          </a:p>
        </p:txBody>
      </p:sp>
    </p:spTree>
    <p:extLst>
      <p:ext uri="{BB962C8B-B14F-4D97-AF65-F5344CB8AC3E}">
        <p14:creationId xmlns:p14="http://schemas.microsoft.com/office/powerpoint/2010/main" val="232481509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9C05AC-FCD6-47F1-A195-9DE1B56839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48906" y="365125"/>
            <a:ext cx="10404894" cy="1325563"/>
          </a:xfrm>
        </p:spPr>
        <p:txBody>
          <a:bodyPr>
            <a:normAutofit fontScale="90000"/>
          </a:bodyPr>
          <a:lstStyle/>
          <a:p>
            <a:r>
              <a:rPr lang="en-US" dirty="0"/>
              <a:t>Human error in adjusting setpoints for electrical safety (voltage, current, timers)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E1835D4-239B-47AF-9752-178DBEEA9C9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Old equipment was cumbersome to adjust</a:t>
            </a:r>
          </a:p>
          <a:p>
            <a:r>
              <a:rPr lang="en-US" dirty="0"/>
              <a:t>Required meter hook-up and turning a screw</a:t>
            </a:r>
          </a:p>
          <a:p>
            <a:r>
              <a:rPr lang="en-US" dirty="0"/>
              <a:t>Error-prone</a:t>
            </a:r>
          </a:p>
        </p:txBody>
      </p:sp>
    </p:spTree>
    <p:extLst>
      <p:ext uri="{BB962C8B-B14F-4D97-AF65-F5344CB8AC3E}">
        <p14:creationId xmlns:p14="http://schemas.microsoft.com/office/powerpoint/2010/main" val="311690946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2A9DE7-2C21-164F-9D7C-FC083AE3DE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920876"/>
          </a:xfrm>
        </p:spPr>
        <p:txBody>
          <a:bodyPr>
            <a:normAutofit/>
          </a:bodyPr>
          <a:lstStyle/>
          <a:p>
            <a:pPr algn="ctr"/>
            <a:r>
              <a:rPr lang="en-US" b="1" dirty="0"/>
              <a:t>Two Full Capacity Generators – </a:t>
            </a:r>
            <a:br>
              <a:rPr lang="en-US" b="1" dirty="0"/>
            </a:br>
            <a:r>
              <a:rPr lang="en-US" b="1" dirty="0"/>
              <a:t>Why is the Calculated Emergency Power System PFD so High?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6F58AF2-D8A6-7842-A092-D8508C88DA6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68414" y="3157268"/>
            <a:ext cx="9585385" cy="3019694"/>
          </a:xfrm>
        </p:spPr>
        <p:txBody>
          <a:bodyPr/>
          <a:lstStyle/>
          <a:p>
            <a:pPr marL="0" indent="0">
              <a:buNone/>
            </a:pPr>
            <a:r>
              <a:rPr lang="en-US" b="1" dirty="0"/>
              <a:t>Arthur M. (Art) Dowell, III, PE</a:t>
            </a:r>
          </a:p>
          <a:p>
            <a:pPr marL="0" indent="0">
              <a:buNone/>
            </a:pPr>
            <a:r>
              <a:rPr lang="en-US" b="1" dirty="0"/>
              <a:t>Process Improvement Institute, Inc.</a:t>
            </a:r>
          </a:p>
          <a:p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FF4430A-25C3-4B67-B880-9DBA8B977DCF}"/>
              </a:ext>
            </a:extLst>
          </p:cNvPr>
          <p:cNvSpPr txBox="1"/>
          <p:nvPr/>
        </p:nvSpPr>
        <p:spPr>
          <a:xfrm>
            <a:off x="353681" y="6262777"/>
            <a:ext cx="7289321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>
                <a:latin typeface="Arial" panose="020B0604020202020204" pitchFamily="34" charset="0"/>
                <a:cs typeface="Arial" panose="020B0604020202020204" pitchFamily="34" charset="0"/>
              </a:rPr>
              <a:t>©2020 Process Improvement Institute, Inc., all rights reserved</a:t>
            </a:r>
          </a:p>
          <a:p>
            <a:endParaRPr lang="en-US" sz="11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4" descr="PII FINAL-2 (Pantone296CVC)">
            <a:extLst>
              <a:ext uri="{FF2B5EF4-FFF2-40B4-BE49-F238E27FC236}">
                <a16:creationId xmlns:a16="http://schemas.microsoft.com/office/drawing/2014/main" id="{BB0DC23E-6762-49CB-BB91-B660EB90DE8C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8414" y="4930146"/>
            <a:ext cx="5376545" cy="75882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78086012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D8D8EE-F0DD-4A6D-8984-F1D3084F71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9674" y="365125"/>
            <a:ext cx="10284125" cy="1325563"/>
          </a:xfrm>
        </p:spPr>
        <p:txBody>
          <a:bodyPr>
            <a:normAutofit/>
          </a:bodyPr>
          <a:lstStyle/>
          <a:p>
            <a:r>
              <a:rPr lang="en-US" dirty="0"/>
              <a:t>Spurious trips from electrical safety devices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5E5C632-F2E7-4ECD-9F91-496F90DC78E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“Safe” failures from protective equipment</a:t>
            </a:r>
          </a:p>
          <a:p>
            <a:pPr lvl="1"/>
            <a:r>
              <a:rPr lang="en-US" sz="2800" dirty="0"/>
              <a:t>Electrical fault</a:t>
            </a:r>
          </a:p>
          <a:p>
            <a:pPr lvl="1"/>
            <a:r>
              <a:rPr lang="en-US" sz="2800" dirty="0"/>
              <a:t>Bus failure</a:t>
            </a:r>
          </a:p>
          <a:p>
            <a:pPr lvl="1"/>
            <a:r>
              <a:rPr lang="en-US" sz="2800" dirty="0"/>
              <a:t>Voltage failure</a:t>
            </a:r>
          </a:p>
          <a:p>
            <a:pPr lvl="1"/>
            <a:r>
              <a:rPr lang="en-US" sz="2800" dirty="0"/>
              <a:t>Generator Trip</a:t>
            </a:r>
          </a:p>
          <a:p>
            <a:pPr lvl="1"/>
            <a:r>
              <a:rPr lang="en-US" sz="2800" dirty="0"/>
              <a:t>Engine failure</a:t>
            </a:r>
          </a:p>
          <a:p>
            <a:r>
              <a:rPr lang="en-US" dirty="0"/>
              <a:t>Can trip one or both gensets.</a:t>
            </a:r>
          </a:p>
        </p:txBody>
      </p:sp>
    </p:spTree>
    <p:extLst>
      <p:ext uri="{BB962C8B-B14F-4D97-AF65-F5344CB8AC3E}">
        <p14:creationId xmlns:p14="http://schemas.microsoft.com/office/powerpoint/2010/main" val="428648302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8F0A6A-ABC2-49E0-B60D-825E265F90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17916" y="365126"/>
            <a:ext cx="10335883" cy="704550"/>
          </a:xfrm>
        </p:spPr>
        <p:txBody>
          <a:bodyPr/>
          <a:lstStyle/>
          <a:p>
            <a:r>
              <a:rPr lang="en-US" dirty="0"/>
              <a:t>Recommendations to Reduce PFD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5BEDCEB-4AFD-42DE-9BA4-8649F2B78D2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069676"/>
            <a:ext cx="10515600" cy="5228057"/>
          </a:xfrm>
        </p:spPr>
        <p:txBody>
          <a:bodyPr>
            <a:noAutofit/>
          </a:bodyPr>
          <a:lstStyle/>
          <a:p>
            <a:r>
              <a:rPr lang="en-US" dirty="0"/>
              <a:t>Reduce common cause failures where possible</a:t>
            </a:r>
          </a:p>
          <a:p>
            <a:r>
              <a:rPr lang="en-US" dirty="0"/>
              <a:t>Improve weekly and monthly test coverage</a:t>
            </a:r>
          </a:p>
          <a:p>
            <a:r>
              <a:rPr lang="en-US" dirty="0"/>
              <a:t>Increase the frequency of full functional proof tests</a:t>
            </a:r>
          </a:p>
          <a:p>
            <a:r>
              <a:rPr lang="en-US" dirty="0"/>
              <a:t>Replace obsolete relay cabinet with a safety-rated PLC</a:t>
            </a:r>
          </a:p>
          <a:p>
            <a:r>
              <a:rPr lang="en-US" dirty="0"/>
              <a:t>Minimize the effect of “safe” failures of protective equipment</a:t>
            </a:r>
          </a:p>
          <a:p>
            <a:r>
              <a:rPr lang="en-US" dirty="0"/>
              <a:t>Reduce human errors by </a:t>
            </a:r>
          </a:p>
          <a:p>
            <a:pPr lvl="1"/>
            <a:r>
              <a:rPr lang="en-US" sz="2800" dirty="0"/>
              <a:t>Replace error-prone electromechanical timers with safety-rated PLC</a:t>
            </a:r>
          </a:p>
          <a:p>
            <a:pPr lvl="1"/>
            <a:r>
              <a:rPr lang="en-US" sz="2800" dirty="0"/>
              <a:t>Stagger maintenance and calibration between Gen A and Gen B (Different crews or different days)</a:t>
            </a:r>
          </a:p>
          <a:p>
            <a:pPr lvl="1"/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40748557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2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3CA1CC-6008-4BFA-8954-D9FEDA6440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Maintaining EPS Integrity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DF25395-8257-46B3-AE6F-6788D918170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71600"/>
            <a:ext cx="10515600" cy="5121275"/>
          </a:xfrm>
        </p:spPr>
        <p:txBody>
          <a:bodyPr>
            <a:noAutofit/>
          </a:bodyPr>
          <a:lstStyle/>
          <a:p>
            <a:r>
              <a:rPr lang="en-US" dirty="0"/>
              <a:t>Use a management system to maintain the EPS system integrity throughout its life cycle.</a:t>
            </a:r>
          </a:p>
          <a:p>
            <a:r>
              <a:rPr lang="en-US" dirty="0"/>
              <a:t>Ensure the organization is committed to process safety, including process safety culture, compliance with standards, process safety competency, and workforce involvement: </a:t>
            </a:r>
          </a:p>
          <a:p>
            <a:pPr lvl="1"/>
            <a:r>
              <a:rPr lang="en-US" sz="2800" dirty="0"/>
              <a:t>Who does what when, </a:t>
            </a:r>
          </a:p>
          <a:p>
            <a:pPr lvl="1"/>
            <a:r>
              <a:rPr lang="en-US" sz="2800" dirty="0"/>
              <a:t>training required, </a:t>
            </a:r>
          </a:p>
          <a:p>
            <a:pPr lvl="1"/>
            <a:r>
              <a:rPr lang="en-US" sz="2800" dirty="0"/>
              <a:t>competency, </a:t>
            </a:r>
          </a:p>
          <a:p>
            <a:pPr lvl="1"/>
            <a:r>
              <a:rPr lang="en-US" sz="2800" dirty="0"/>
              <a:t>audit, </a:t>
            </a:r>
          </a:p>
          <a:p>
            <a:pPr lvl="1"/>
            <a:r>
              <a:rPr lang="en-US" sz="2800" dirty="0"/>
              <a:t>investigate deviations,</a:t>
            </a:r>
          </a:p>
          <a:p>
            <a:pPr lvl="1"/>
            <a:r>
              <a:rPr lang="en-US" sz="2800" dirty="0"/>
              <a:t>MOC</a:t>
            </a:r>
          </a:p>
        </p:txBody>
      </p:sp>
    </p:spTree>
    <p:extLst>
      <p:ext uri="{BB962C8B-B14F-4D97-AF65-F5344CB8AC3E}">
        <p14:creationId xmlns:p14="http://schemas.microsoft.com/office/powerpoint/2010/main" val="39190467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2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14F8B6-DDF4-46A4-890F-9C51BE6BB0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Conclusion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2BECD07-4FA7-4C03-8A5E-45695A29FAE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54347"/>
            <a:ext cx="10515600" cy="4822616"/>
          </a:xfrm>
        </p:spPr>
        <p:txBody>
          <a:bodyPr/>
          <a:lstStyle/>
          <a:p>
            <a:r>
              <a:rPr lang="en-US" dirty="0"/>
              <a:t>Facility knew that the </a:t>
            </a:r>
            <a:r>
              <a:rPr lang="en-US" b="1" dirty="0"/>
              <a:t>performance</a:t>
            </a:r>
            <a:r>
              <a:rPr lang="en-US" dirty="0"/>
              <a:t> of the backup emergency power supply from the two generators was </a:t>
            </a:r>
            <a:r>
              <a:rPr lang="en-US" b="1" dirty="0"/>
              <a:t>less than desirable</a:t>
            </a:r>
            <a:r>
              <a:rPr lang="en-US" dirty="0"/>
              <a:t>.  </a:t>
            </a:r>
          </a:p>
          <a:p>
            <a:r>
              <a:rPr lang="en-US" dirty="0"/>
              <a:t>Facility was somewhat surprised that the fault tree analysis showed a relatively </a:t>
            </a:r>
            <a:r>
              <a:rPr lang="en-US" b="1" dirty="0"/>
              <a:t>large number of device failures </a:t>
            </a:r>
            <a:r>
              <a:rPr lang="en-US" dirty="0"/>
              <a:t>that could prevent both generators from operating correctly. </a:t>
            </a:r>
          </a:p>
          <a:p>
            <a:r>
              <a:rPr lang="en-US" b="1" dirty="0"/>
              <a:t>Fault tree analysis provided the basis </a:t>
            </a:r>
            <a:r>
              <a:rPr lang="en-US" dirty="0"/>
              <a:t>for recommendations to improve the PFD of the EPS.  </a:t>
            </a:r>
          </a:p>
          <a:p>
            <a:r>
              <a:rPr lang="en-US" b="1" dirty="0"/>
              <a:t>Need management system </a:t>
            </a:r>
            <a:r>
              <a:rPr lang="en-US" dirty="0"/>
              <a:t>to ensure that the integrity of the EPS is managed throughout its lifecycle</a:t>
            </a:r>
          </a:p>
        </p:txBody>
      </p:sp>
    </p:spTree>
    <p:extLst>
      <p:ext uri="{BB962C8B-B14F-4D97-AF65-F5344CB8AC3E}">
        <p14:creationId xmlns:p14="http://schemas.microsoft.com/office/powerpoint/2010/main" val="11641660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D18460-F4AB-4B67-90E3-B18787D5B8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Questions?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E76A91EF-4E5B-4FF4-86CB-85DF0C953D4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4938248" y="438378"/>
            <a:ext cx="2030383" cy="2030383"/>
          </a:xfr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8C3441F5-785C-4ECA-99CE-F089ABD1CA2C}"/>
              </a:ext>
            </a:extLst>
          </p:cNvPr>
          <p:cNvSpPr txBox="1"/>
          <p:nvPr/>
        </p:nvSpPr>
        <p:spPr>
          <a:xfrm>
            <a:off x="3920331" y="6204178"/>
            <a:ext cx="4351338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hlinkClick r:id="rId4" tooltip="https://en.wikipedia.org/wiki/File:Blue_question_mark_(italic).svg"/>
              </a:rPr>
              <a:t>This Photo</a:t>
            </a:r>
            <a:r>
              <a:rPr lang="en-US" sz="800" dirty="0"/>
              <a:t> by Unknown Author is licensed under </a:t>
            </a:r>
            <a:r>
              <a:rPr lang="en-US" sz="800" dirty="0">
                <a:hlinkClick r:id="rId5" tooltip="https://creativecommons.org/licenses/by-sa/3.0/"/>
              </a:rPr>
              <a:t>CC BY-SA</a:t>
            </a:r>
            <a:endParaRPr lang="en-US" sz="800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AB652F6-50BC-4F2E-9614-3C74EFD9EC61}"/>
              </a:ext>
            </a:extLst>
          </p:cNvPr>
          <p:cNvSpPr txBox="1"/>
          <p:nvPr/>
        </p:nvSpPr>
        <p:spPr>
          <a:xfrm>
            <a:off x="2208364" y="3671779"/>
            <a:ext cx="697014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/>
              <a:t>Art Dowell</a:t>
            </a:r>
          </a:p>
          <a:p>
            <a:pPr algn="ctr"/>
            <a:r>
              <a:rPr lang="en-US" sz="3600" b="1" dirty="0"/>
              <a:t>Process Improvement Institute</a:t>
            </a:r>
          </a:p>
          <a:p>
            <a:pPr algn="ctr"/>
            <a:r>
              <a:rPr lang="en-US" sz="3600" b="1" dirty="0"/>
              <a:t>adowell@piii.com</a:t>
            </a:r>
          </a:p>
        </p:txBody>
      </p:sp>
    </p:spTree>
    <p:extLst>
      <p:ext uri="{BB962C8B-B14F-4D97-AF65-F5344CB8AC3E}">
        <p14:creationId xmlns:p14="http://schemas.microsoft.com/office/powerpoint/2010/main" val="372349405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3FCA45-7D21-4FF7-83DD-8E25E029C0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Content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2D4F42E-855E-438F-8C14-A90A72B6EFD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Introduction</a:t>
            </a:r>
          </a:p>
          <a:p>
            <a:r>
              <a:rPr lang="en-US" dirty="0"/>
              <a:t>Fault Tree Analysis</a:t>
            </a:r>
          </a:p>
          <a:p>
            <a:r>
              <a:rPr lang="en-US" dirty="0"/>
              <a:t>Recommendations to Reduce PFD</a:t>
            </a:r>
          </a:p>
          <a:p>
            <a:r>
              <a:rPr lang="en-US" dirty="0"/>
              <a:t>Maintaining Integrity</a:t>
            </a:r>
          </a:p>
          <a:p>
            <a:r>
              <a:rPr lang="en-US" dirty="0"/>
              <a:t>Conclusion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364564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50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50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CBCD3D-8658-4855-AA5D-120520E4EC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Introduction:  Emergency Power Needed to Protect During Power Loss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365A5A6-EAED-4DCA-9F88-BF3C131882F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90688"/>
            <a:ext cx="10515600" cy="4802187"/>
          </a:xfrm>
        </p:spPr>
        <p:txBody>
          <a:bodyPr>
            <a:noAutofit/>
          </a:bodyPr>
          <a:lstStyle/>
          <a:p>
            <a:r>
              <a:rPr lang="en-US" dirty="0"/>
              <a:t>For some LOPA scenarios with power outage leading to</a:t>
            </a:r>
          </a:p>
          <a:p>
            <a:pPr lvl="1"/>
            <a:r>
              <a:rPr lang="en-US" sz="2800" dirty="0"/>
              <a:t>Human Harm</a:t>
            </a:r>
          </a:p>
          <a:p>
            <a:pPr lvl="1"/>
            <a:r>
              <a:rPr lang="en-US" sz="2800" dirty="0"/>
              <a:t>Equipment Damage</a:t>
            </a:r>
          </a:p>
          <a:p>
            <a:pPr lvl="1"/>
            <a:r>
              <a:rPr lang="en-US" sz="2800" dirty="0"/>
              <a:t>Environmental Damage</a:t>
            </a:r>
          </a:p>
          <a:p>
            <a:r>
              <a:rPr lang="en-US" sz="3200" dirty="0"/>
              <a:t>Protection Layers may include</a:t>
            </a:r>
          </a:p>
          <a:p>
            <a:pPr lvl="1"/>
            <a:r>
              <a:rPr lang="en-US" sz="2800" dirty="0"/>
              <a:t>Pumps, compressors, and blowers operating during the power outage</a:t>
            </a:r>
          </a:p>
          <a:p>
            <a:pPr lvl="1"/>
            <a:r>
              <a:rPr lang="en-US" sz="2800" dirty="0"/>
              <a:t>Emergency lighting for emergency responders during the power outage</a:t>
            </a:r>
          </a:p>
          <a:p>
            <a:r>
              <a:rPr lang="en-US" dirty="0"/>
              <a:t>Need EPS to support IPLs</a:t>
            </a:r>
          </a:p>
          <a:p>
            <a:pPr lvl="1"/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301BC0B-67AF-41C8-9A85-17E78512BB8B}"/>
              </a:ext>
            </a:extLst>
          </p:cNvPr>
          <p:cNvSpPr txBox="1"/>
          <p:nvPr/>
        </p:nvSpPr>
        <p:spPr>
          <a:xfrm>
            <a:off x="7225337" y="1960801"/>
            <a:ext cx="45878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</a:rPr>
              <a:t>IE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D842530-9E20-405A-9F6C-B74EFCC99E8E}"/>
              </a:ext>
            </a:extLst>
          </p:cNvPr>
          <p:cNvSpPr txBox="1"/>
          <p:nvPr/>
        </p:nvSpPr>
        <p:spPr>
          <a:xfrm>
            <a:off x="6270108" y="2619342"/>
            <a:ext cx="282801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</a:rPr>
              <a:t>Consequences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B0C1DFA-4CC7-470D-8F3A-A5CFEBF784D0}"/>
              </a:ext>
            </a:extLst>
          </p:cNvPr>
          <p:cNvSpPr txBox="1"/>
          <p:nvPr/>
        </p:nvSpPr>
        <p:spPr>
          <a:xfrm>
            <a:off x="7457678" y="3539493"/>
            <a:ext cx="280397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</a:rPr>
              <a:t>Candidate IPLs</a:t>
            </a:r>
          </a:p>
        </p:txBody>
      </p:sp>
    </p:spTree>
    <p:extLst>
      <p:ext uri="{BB962C8B-B14F-4D97-AF65-F5344CB8AC3E}">
        <p14:creationId xmlns:p14="http://schemas.microsoft.com/office/powerpoint/2010/main" val="18787346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4" grpId="0"/>
      <p:bldP spid="5" grpId="0"/>
      <p:bldP spid="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59C6DAB4-7A82-438B-8899-DEF40814CA98}"/>
              </a:ext>
            </a:extLst>
          </p:cNvPr>
          <p:cNvSpPr txBox="1"/>
          <p:nvPr/>
        </p:nvSpPr>
        <p:spPr>
          <a:xfrm>
            <a:off x="5762445" y="276358"/>
            <a:ext cx="274305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/>
              <a:t>EPS Schematic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0BC4ECF-BCE8-46DA-9B66-1EA4452EE38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72184" y="488479"/>
            <a:ext cx="8164888" cy="60840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602789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F56595-4886-41A2-A457-5CBA9B4582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Tests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326FF55-06D3-43A9-86F3-98D667AF0D9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Generators run weekly</a:t>
            </a:r>
          </a:p>
          <a:p>
            <a:r>
              <a:rPr lang="en-US" dirty="0"/>
              <a:t>Quarterly inspection and maintenance</a:t>
            </a:r>
          </a:p>
          <a:p>
            <a:r>
              <a:rPr lang="en-US" dirty="0"/>
              <a:t>Full functional test every 4 years</a:t>
            </a:r>
          </a:p>
        </p:txBody>
      </p:sp>
    </p:spTree>
    <p:extLst>
      <p:ext uri="{BB962C8B-B14F-4D97-AF65-F5344CB8AC3E}">
        <p14:creationId xmlns:p14="http://schemas.microsoft.com/office/powerpoint/2010/main" val="83215808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829DF7-FA4C-4E99-8EAE-E94A7C0EC4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do you think?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F03009E-7A22-4D29-B9B3-091F942E082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40611"/>
            <a:ext cx="10515600" cy="4736352"/>
          </a:xfrm>
        </p:spPr>
        <p:txBody>
          <a:bodyPr>
            <a:normAutofit lnSpcReduction="10000"/>
          </a:bodyPr>
          <a:lstStyle/>
          <a:p>
            <a:r>
              <a:rPr lang="en-US" dirty="0"/>
              <a:t>Are the two generator systems completely independent?</a:t>
            </a:r>
          </a:p>
          <a:p>
            <a:r>
              <a:rPr lang="en-US" b="1" dirty="0">
                <a:solidFill>
                  <a:srgbClr val="FF0000"/>
                </a:solidFill>
              </a:rPr>
              <a:t>NO!</a:t>
            </a:r>
          </a:p>
          <a:p>
            <a:r>
              <a:rPr lang="en-US" dirty="0"/>
              <a:t>Common bulk fuel system</a:t>
            </a:r>
          </a:p>
          <a:p>
            <a:r>
              <a:rPr lang="en-US" dirty="0"/>
              <a:t>Common power to both fuel transfer pumps – same UPS circuit.</a:t>
            </a:r>
          </a:p>
          <a:p>
            <a:r>
              <a:rPr lang="en-US" dirty="0"/>
              <a:t>Common causes for genset parts </a:t>
            </a:r>
          </a:p>
          <a:p>
            <a:pPr lvl="1"/>
            <a:r>
              <a:rPr lang="en-US" sz="2800" dirty="0"/>
              <a:t>From same manufacturers</a:t>
            </a:r>
          </a:p>
          <a:p>
            <a:pPr lvl="1"/>
            <a:r>
              <a:rPr lang="en-US" sz="2800" dirty="0"/>
              <a:t>Maintained by same technicians</a:t>
            </a:r>
          </a:p>
          <a:p>
            <a:r>
              <a:rPr lang="en-US" sz="3200" dirty="0"/>
              <a:t>Safety circuits in Relay Cabinet can trip both gensets</a:t>
            </a:r>
          </a:p>
        </p:txBody>
      </p:sp>
    </p:spTree>
    <p:extLst>
      <p:ext uri="{BB962C8B-B14F-4D97-AF65-F5344CB8AC3E}">
        <p14:creationId xmlns:p14="http://schemas.microsoft.com/office/powerpoint/2010/main" val="6390584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E2AEEC-3A06-4B2B-A636-1F3238A3DA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Lack of Genset Independence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E6F14B2-1F49-46B9-A950-7EC27C39011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Unable to use a generic PFD value from industry data sources</a:t>
            </a:r>
          </a:p>
          <a:p>
            <a:r>
              <a:rPr lang="en-US" dirty="0"/>
              <a:t>Necessary to do fault tree analysis (FTA)</a:t>
            </a:r>
          </a:p>
        </p:txBody>
      </p:sp>
    </p:spTree>
    <p:extLst>
      <p:ext uri="{BB962C8B-B14F-4D97-AF65-F5344CB8AC3E}">
        <p14:creationId xmlns:p14="http://schemas.microsoft.com/office/powerpoint/2010/main" val="174515273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1EB9CF7C-A099-40BA-86BE-87CBA5437F33}"/>
              </a:ext>
            </a:extLst>
          </p:cNvPr>
          <p:cNvPicPr>
            <a:picLocks noGrp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36167" y="422694"/>
            <a:ext cx="5943600" cy="6012611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FEB1A01F-0D1C-4D05-AB39-37B1D1237A5E}"/>
              </a:ext>
            </a:extLst>
          </p:cNvPr>
          <p:cNvSpPr txBox="1"/>
          <p:nvPr/>
        </p:nvSpPr>
        <p:spPr>
          <a:xfrm>
            <a:off x="8307237" y="345057"/>
            <a:ext cx="326082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/>
              <a:t>FTA Top Event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3A36798-67DF-4A72-BB2C-2DEAEB2C7008}"/>
              </a:ext>
            </a:extLst>
          </p:cNvPr>
          <p:cNvSpPr txBox="1"/>
          <p:nvPr/>
        </p:nvSpPr>
        <p:spPr>
          <a:xfrm>
            <a:off x="6146687" y="1417723"/>
            <a:ext cx="71526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OR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F88AE7C-38C2-4E07-8662-13798F5D7789}"/>
              </a:ext>
            </a:extLst>
          </p:cNvPr>
          <p:cNvSpPr txBox="1"/>
          <p:nvPr/>
        </p:nvSpPr>
        <p:spPr>
          <a:xfrm>
            <a:off x="6043175" y="3434750"/>
            <a:ext cx="98456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AND</a:t>
            </a:r>
          </a:p>
        </p:txBody>
      </p:sp>
    </p:spTree>
    <p:extLst>
      <p:ext uri="{BB962C8B-B14F-4D97-AF65-F5344CB8AC3E}">
        <p14:creationId xmlns:p14="http://schemas.microsoft.com/office/powerpoint/2010/main" val="185969012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2018SPRING_GCP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FFDE00"/>
      </a:accent2>
      <a:accent3>
        <a:srgbClr val="9BBB59"/>
      </a:accent3>
      <a:accent4>
        <a:srgbClr val="24642F"/>
      </a:accent4>
      <a:accent5>
        <a:srgbClr val="4BACC6"/>
      </a:accent5>
      <a:accent6>
        <a:srgbClr val="F79646"/>
      </a:accent6>
      <a:hlink>
        <a:srgbClr val="0D4E97"/>
      </a:hlink>
      <a:folHlink>
        <a:srgbClr val="C51F41"/>
      </a:folHlink>
    </a:clrScheme>
    <a:fontScheme name="Century Gothic">
      <a:maj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934</TotalTime>
  <Words>856</Words>
  <Application>Microsoft Office PowerPoint</Application>
  <PresentationFormat>Widescreen</PresentationFormat>
  <Paragraphs>148</Paragraphs>
  <Slides>24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8" baseType="lpstr">
      <vt:lpstr>Arial</vt:lpstr>
      <vt:lpstr>Calibri</vt:lpstr>
      <vt:lpstr>Century Gothic</vt:lpstr>
      <vt:lpstr>Office Theme</vt:lpstr>
      <vt:lpstr>PowerPoint Presentation</vt:lpstr>
      <vt:lpstr>Two Full Capacity Generators –  Why is the Calculated Emergency Power System PFD so High?</vt:lpstr>
      <vt:lpstr>Content</vt:lpstr>
      <vt:lpstr>Introduction:  Emergency Power Needed to Protect During Power Loss</vt:lpstr>
      <vt:lpstr>PowerPoint Presentation</vt:lpstr>
      <vt:lpstr>Tests</vt:lpstr>
      <vt:lpstr>What do you think? </vt:lpstr>
      <vt:lpstr>Lack of Genset Independence </vt:lpstr>
      <vt:lpstr>PowerPoint Presentation</vt:lpstr>
      <vt:lpstr>PowerPoint Presentation</vt:lpstr>
      <vt:lpstr>FTA Results</vt:lpstr>
      <vt:lpstr>Surely a system with redundancy, weekly test runs, quarterly PM, and annual proof tests should give a lower PFD.  Why not? </vt:lpstr>
      <vt:lpstr>Common Cause</vt:lpstr>
      <vt:lpstr>PowerPoint Presentation</vt:lpstr>
      <vt:lpstr>PowerPoint Presentation</vt:lpstr>
      <vt:lpstr>PowerPoint Presentation</vt:lpstr>
      <vt:lpstr>Coverage for weekly, quarterly, and 4-year tests</vt:lpstr>
      <vt:lpstr>Large number of relays in the control circuits</vt:lpstr>
      <vt:lpstr>Human error in adjusting setpoints for electrical safety (voltage, current, timers)</vt:lpstr>
      <vt:lpstr>Spurious trips from electrical safety devices</vt:lpstr>
      <vt:lpstr>Recommendations to Reduce PFD</vt:lpstr>
      <vt:lpstr>Maintaining EPS Integrity</vt:lpstr>
      <vt:lpstr>Conclusion</vt:lpstr>
      <vt:lpstr>Questions?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Melissa Halka</dc:creator>
  <cp:lastModifiedBy>Art Dowell</cp:lastModifiedBy>
  <cp:revision>45</cp:revision>
  <dcterms:created xsi:type="dcterms:W3CDTF">2019-01-31T16:42:31Z</dcterms:created>
  <dcterms:modified xsi:type="dcterms:W3CDTF">2020-08-02T02:05:16Z</dcterms:modified>
</cp:coreProperties>
</file>